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7" r:id="rId1"/>
  </p:sldMasterIdLst>
  <p:sldIdLst>
    <p:sldId id="256" r:id="rId2"/>
    <p:sldId id="257" r:id="rId3"/>
    <p:sldId id="267" r:id="rId4"/>
    <p:sldId id="268" r:id="rId5"/>
    <p:sldId id="269" r:id="rId6"/>
    <p:sldId id="264" r:id="rId7"/>
    <p:sldId id="259" r:id="rId8"/>
    <p:sldId id="260" r:id="rId9"/>
    <p:sldId id="262" r:id="rId10"/>
    <p:sldId id="265" r:id="rId11"/>
    <p:sldId id="266" r:id="rId12"/>
    <p:sldId id="263" r:id="rId13"/>
    <p:sldId id="261" r:id="rId1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Style moyen 4 - Accentuation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A107856-5554-42FB-B03E-39F5DBC370BA}" styleName="Style moyen 4 - Accentuation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F1AB2-1976-4502-BF36-3FF5EA218861}" styleName="Style moyen 4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C4B1156A-380E-4F78-BDF5-A606A8083BF9}" styleName="Style moyen 4 - Accentuatio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25E5076-3810-47DD-B79F-674D7AD40C01}" styleName="Style foncé 1 - Accentuation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Style foncé 2 - Accentuation 1/Accentuation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Style foncé 2 - Accentuation 3/Accentuation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6D9F66E-5EB9-4882-86FB-DCBF35E3C3E4}" styleName="Style moyen 4 - Accentuation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9" autoAdjust="0"/>
    <p:restoredTop sz="94660"/>
  </p:normalViewPr>
  <p:slideViewPr>
    <p:cSldViewPr snapToGrid="0">
      <p:cViewPr varScale="1">
        <p:scale>
          <a:sx n="91" d="100"/>
          <a:sy n="91" d="100"/>
        </p:scale>
        <p:origin x="12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A26437EB-A41F-4550-B656-673D2CCF83D2}" type="datetimeFigureOut">
              <a:rPr lang="fr-FR" smtClean="0"/>
              <a:t>25/02/2016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2FA7DE80-B49C-43D0-9DDC-954E137FDC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972559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Click="0" advTm="10000">
        <p15:prstTrans prst="wind"/>
      </p:transition>
    </mc:Choice>
    <mc:Fallback>
      <p:transition spd="slow" advClick="0" advTm="10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437EB-A41F-4550-B656-673D2CCF83D2}" type="datetimeFigureOut">
              <a:rPr lang="fr-FR" smtClean="0"/>
              <a:t>25/02/2016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7DE80-B49C-43D0-9DDC-954E137FDC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710940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Click="0" advTm="10000">
        <p15:prstTrans prst="wind"/>
      </p:transition>
    </mc:Choice>
    <mc:Fallback>
      <p:transition spd="slow" advClick="0" advTm="10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437EB-A41F-4550-B656-673D2CCF83D2}" type="datetimeFigureOut">
              <a:rPr lang="fr-FR" smtClean="0"/>
              <a:t>25/02/2016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7DE80-B49C-43D0-9DDC-954E137FDC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064042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Click="0" advTm="10000">
        <p15:prstTrans prst="wind"/>
      </p:transition>
    </mc:Choice>
    <mc:Fallback>
      <p:transition spd="slow" advClick="0" advTm="10000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437EB-A41F-4550-B656-673D2CCF83D2}" type="datetimeFigureOut">
              <a:rPr lang="fr-FR" smtClean="0"/>
              <a:t>25/02/2016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7DE80-B49C-43D0-9DDC-954E137FDC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71976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Click="0" advTm="10000">
        <p15:prstTrans prst="wind"/>
      </p:transition>
    </mc:Choice>
    <mc:Fallback>
      <p:transition spd="slow" advClick="0" advTm="10000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437EB-A41F-4550-B656-673D2CCF83D2}" type="datetimeFigureOut">
              <a:rPr lang="fr-FR" smtClean="0"/>
              <a:t>25/02/2016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7DE80-B49C-43D0-9DDC-954E137FDC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454549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Click="0" advTm="10000">
        <p15:prstTrans prst="wind"/>
      </p:transition>
    </mc:Choice>
    <mc:Fallback>
      <p:transition spd="slow" advClick="0" advTm="10000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437EB-A41F-4550-B656-673D2CCF83D2}" type="datetimeFigureOut">
              <a:rPr lang="fr-FR" smtClean="0"/>
              <a:t>25/02/2016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7DE80-B49C-43D0-9DDC-954E137FDC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544191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Click="0" advTm="10000">
        <p15:prstTrans prst="wind"/>
      </p:transition>
    </mc:Choice>
    <mc:Fallback>
      <p:transition spd="slow" advClick="0" advTm="10000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437EB-A41F-4550-B656-673D2CCF83D2}" type="datetimeFigureOut">
              <a:rPr lang="fr-FR" smtClean="0"/>
              <a:t>25/02/2016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7DE80-B49C-43D0-9DDC-954E137FDC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818711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Click="0" advTm="10000">
        <p15:prstTrans prst="wind"/>
      </p:transition>
    </mc:Choice>
    <mc:Fallback>
      <p:transition spd="slow" advClick="0" advTm="10000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A26437EB-A41F-4550-B656-673D2CCF83D2}" type="datetimeFigureOut">
              <a:rPr lang="fr-FR" smtClean="0"/>
              <a:t>25/02/2016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7DE80-B49C-43D0-9DDC-954E137FDC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755444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Click="0" advTm="10000">
        <p15:prstTrans prst="wind"/>
      </p:transition>
    </mc:Choice>
    <mc:Fallback>
      <p:transition spd="slow" advClick="0" advTm="10000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A26437EB-A41F-4550-B656-673D2CCF83D2}" type="datetimeFigureOut">
              <a:rPr lang="fr-FR" smtClean="0"/>
              <a:t>25/02/2016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7DE80-B49C-43D0-9DDC-954E137FDC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100725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Click="0" advTm="10000">
        <p15:prstTrans prst="wind"/>
      </p:transition>
    </mc:Choice>
    <mc:Fallback>
      <p:transition spd="slow" advClick="0" advTm="10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437EB-A41F-4550-B656-673D2CCF83D2}" type="datetimeFigureOut">
              <a:rPr lang="fr-FR" smtClean="0"/>
              <a:t>25/02/2016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7DE80-B49C-43D0-9DDC-954E137FDC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925524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Click="0" advTm="10000">
        <p15:prstTrans prst="wind"/>
      </p:transition>
    </mc:Choice>
    <mc:Fallback>
      <p:transition spd="slow" advClick="0" advTm="10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437EB-A41F-4550-B656-673D2CCF83D2}" type="datetimeFigureOut">
              <a:rPr lang="fr-FR" smtClean="0"/>
              <a:t>25/02/2016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7DE80-B49C-43D0-9DDC-954E137FDC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290463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Click="0" advTm="10000">
        <p15:prstTrans prst="wind"/>
      </p:transition>
    </mc:Choice>
    <mc:Fallback>
      <p:transition spd="slow" advClick="0" advTm="10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437EB-A41F-4550-B656-673D2CCF83D2}" type="datetimeFigureOut">
              <a:rPr lang="fr-FR" smtClean="0"/>
              <a:t>25/02/2016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7DE80-B49C-43D0-9DDC-954E137FDC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027083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Click="0" advTm="10000">
        <p15:prstTrans prst="wind"/>
      </p:transition>
    </mc:Choice>
    <mc:Fallback>
      <p:transition spd="slow" advClick="0" advTm="10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437EB-A41F-4550-B656-673D2CCF83D2}" type="datetimeFigureOut">
              <a:rPr lang="fr-FR" smtClean="0"/>
              <a:t>25/02/2016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7DE80-B49C-43D0-9DDC-954E137FDC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516193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Click="0" advTm="10000">
        <p15:prstTrans prst="wind"/>
      </p:transition>
    </mc:Choice>
    <mc:Fallback>
      <p:transition spd="slow" advClick="0" advTm="10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437EB-A41F-4550-B656-673D2CCF83D2}" type="datetimeFigureOut">
              <a:rPr lang="fr-FR" smtClean="0"/>
              <a:t>25/02/2016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7DE80-B49C-43D0-9DDC-954E137FDC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569211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Click="0" advTm="10000">
        <p15:prstTrans prst="wind"/>
      </p:transition>
    </mc:Choice>
    <mc:Fallback>
      <p:transition spd="slow" advClick="0" advTm="10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437EB-A41F-4550-B656-673D2CCF83D2}" type="datetimeFigureOut">
              <a:rPr lang="fr-FR" smtClean="0"/>
              <a:t>25/02/2016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7DE80-B49C-43D0-9DDC-954E137FDC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257327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Click="0" advTm="10000">
        <p15:prstTrans prst="wind"/>
      </p:transition>
    </mc:Choice>
    <mc:Fallback>
      <p:transition spd="slow" advClick="0" advTm="10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437EB-A41F-4550-B656-673D2CCF83D2}" type="datetimeFigureOut">
              <a:rPr lang="fr-FR" smtClean="0"/>
              <a:t>25/02/2016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7DE80-B49C-43D0-9DDC-954E137FDC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080851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Click="0" advTm="10000">
        <p15:prstTrans prst="wind"/>
      </p:transition>
    </mc:Choice>
    <mc:Fallback>
      <p:transition spd="slow" advClick="0" advTm="10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437EB-A41F-4550-B656-673D2CCF83D2}" type="datetimeFigureOut">
              <a:rPr lang="fr-FR" smtClean="0"/>
              <a:t>25/02/2016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7DE80-B49C-43D0-9DDC-954E137FDC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849112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Click="0" advTm="10000">
        <p15:prstTrans prst="wind"/>
      </p:transition>
    </mc:Choice>
    <mc:Fallback>
      <p:transition spd="slow" advClick="0" advTm="10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A26437EB-A41F-4550-B656-673D2CCF83D2}" type="datetimeFigureOut">
              <a:rPr lang="fr-FR" smtClean="0"/>
              <a:t>25/02/2016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fr-FR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2FA7DE80-B49C-43D0-9DDC-954E137FDC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0906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  <p:sldLayoutId id="2147483779" r:id="rId12"/>
    <p:sldLayoutId id="2147483780" r:id="rId13"/>
    <p:sldLayoutId id="2147483781" r:id="rId14"/>
    <p:sldLayoutId id="2147483782" r:id="rId15"/>
    <p:sldLayoutId id="2147483783" r:id="rId16"/>
    <p:sldLayoutId id="2147483784" r:id="rId17"/>
  </p:sldLayoutIdLst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Click="0" advTm="10000">
        <p15:prstTrans prst="wind"/>
      </p:transition>
    </mc:Choice>
    <mc:Fallback>
      <p:transition spd="slow" advClick="0" advTm="10000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667933" y="3387802"/>
            <a:ext cx="9457267" cy="1608741"/>
          </a:xfrm>
        </p:spPr>
        <p:txBody>
          <a:bodyPr>
            <a:noAutofit/>
          </a:bodyPr>
          <a:lstStyle/>
          <a:p>
            <a:pPr algn="ctr"/>
            <a:r>
              <a:rPr lang="fr-FR" sz="9600" b="1" dirty="0" smtClean="0">
                <a:latin typeface="+mn-lt"/>
              </a:rPr>
              <a:t>BTS ASSISTANT DE MANAGER</a:t>
            </a:r>
            <a:endParaRPr lang="fr-FR" sz="9600" b="1" dirty="0">
              <a:latin typeface="+mn-lt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752600" cy="2409825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0200" y="4667882"/>
            <a:ext cx="2971800" cy="2190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687311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Click="0" advTm="10000">
        <p15:prstTrans prst="wind"/>
      </p:transition>
    </mc:Choice>
    <mc:Fallback>
      <p:transition spd="slow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sz="4000" b="1" dirty="0" smtClean="0"/>
              <a:t>LA JOURNÉE </a:t>
            </a:r>
            <a:r>
              <a:rPr lang="fr-FR" sz="4000" b="1" dirty="0" smtClean="0"/>
              <a:t>D’INTÉGRATION</a:t>
            </a:r>
            <a:endParaRPr lang="fr-FR" sz="40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26028" y="1825625"/>
            <a:ext cx="9514115" cy="4351338"/>
          </a:xfrm>
        </p:spPr>
        <p:txBody>
          <a:bodyPr/>
          <a:lstStyle/>
          <a:p>
            <a:pPr marL="0" indent="0">
              <a:buNone/>
            </a:pPr>
            <a:endParaRPr lang="fr-FR" dirty="0"/>
          </a:p>
          <a:p>
            <a:pPr marL="0" indent="0" algn="just">
              <a:buNone/>
            </a:pPr>
            <a:endParaRPr lang="fr-FR" dirty="0" smtClean="0"/>
          </a:p>
          <a:p>
            <a:pPr marL="0" indent="0" algn="just">
              <a:buNone/>
            </a:pPr>
            <a:endParaRPr lang="fr-FR" dirty="0"/>
          </a:p>
          <a:p>
            <a:pPr marL="0" indent="0" algn="just">
              <a:buNone/>
            </a:pPr>
            <a:r>
              <a:rPr lang="fr-FR" dirty="0" smtClean="0"/>
              <a:t>L’intégration des nouveaux étudiants est </a:t>
            </a:r>
            <a:r>
              <a:rPr lang="fr-FR" dirty="0" smtClean="0"/>
              <a:t>primordiale </a:t>
            </a:r>
            <a:r>
              <a:rPr lang="fr-FR" dirty="0" smtClean="0"/>
              <a:t>pour Gaston Berger. C’est pour cela qu’une journée complète est organisée afin de créer de nouveaux liens.</a:t>
            </a:r>
          </a:p>
          <a:p>
            <a:pPr marL="0" indent="0" algn="just">
              <a:buNone/>
            </a:pPr>
            <a:r>
              <a:rPr lang="fr-FR" dirty="0" smtClean="0"/>
              <a:t>Une après-midi pleine d’activités est prévue dans le but de créer un véritable esprit d’équipe.</a:t>
            </a:r>
          </a:p>
          <a:p>
            <a:pPr marL="0" indent="0" algn="just">
              <a:buNone/>
            </a:pPr>
            <a:r>
              <a:rPr lang="fr-FR" dirty="0" smtClean="0"/>
              <a:t>Et pour finir, les étudiants se retrouvent lors d’une soirée organisée par l’association « GBIT », dans un lieu privatisé sur Lille.</a:t>
            </a: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752600" cy="2409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716889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Click="0" advTm="10000">
        <p15:prstTrans prst="wind"/>
      </p:transition>
    </mc:Choice>
    <mc:Fallback>
      <p:transition spd="slow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65841" y="872055"/>
            <a:ext cx="8761413" cy="706964"/>
          </a:xfrm>
        </p:spPr>
        <p:txBody>
          <a:bodyPr>
            <a:normAutofit/>
          </a:bodyPr>
          <a:lstStyle/>
          <a:p>
            <a:pPr algn="ctr"/>
            <a:r>
              <a:rPr lang="fr-FR" sz="4000" b="1" dirty="0" smtClean="0"/>
              <a:t>LES SORTIES </a:t>
            </a:r>
            <a:r>
              <a:rPr lang="fr-FR" sz="4000" b="1" dirty="0" smtClean="0"/>
              <a:t>ET ACTIVITÉS</a:t>
            </a:r>
            <a:endParaRPr lang="fr-FR" sz="4000" b="1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9670" y="2392150"/>
            <a:ext cx="2375745" cy="3529679"/>
          </a:xfr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3355411"/>
            <a:ext cx="4463144" cy="2950634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752600" cy="2409825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947057" y="2282454"/>
            <a:ext cx="627017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dirty="0" smtClean="0"/>
              <a:t>Les sorties sont souvent de nature pédagogique. Elles s’inscrivent dans la formation poursuivie et permettent d’approfondir les connaissances et d’étudier d’une façon différente.</a:t>
            </a:r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1434193" y="6306046"/>
            <a:ext cx="51435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i="1" dirty="0" smtClean="0"/>
              <a:t>Musée de La Piscine , Roubaix</a:t>
            </a:r>
            <a:endParaRPr lang="fr-FR" sz="1600" i="1" dirty="0"/>
          </a:p>
        </p:txBody>
      </p:sp>
      <p:sp>
        <p:nvSpPr>
          <p:cNvPr id="9" name="ZoneTexte 8"/>
          <p:cNvSpPr txBox="1"/>
          <p:nvPr/>
        </p:nvSpPr>
        <p:spPr>
          <a:xfrm>
            <a:off x="7750629" y="5921829"/>
            <a:ext cx="28738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i="1" dirty="0" smtClean="0"/>
              <a:t>Cinéma Le Méliès , Villeneuve d’Ascq</a:t>
            </a:r>
            <a:endParaRPr lang="fr-FR" sz="1600" i="1" dirty="0"/>
          </a:p>
        </p:txBody>
      </p:sp>
    </p:spTree>
    <p:extLst>
      <p:ext uri="{BB962C8B-B14F-4D97-AF65-F5344CB8AC3E}">
        <p14:creationId xmlns:p14="http://schemas.microsoft.com/office/powerpoint/2010/main" val="425977149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Click="0" advTm="10000">
        <p15:prstTrans prst="wind"/>
      </p:transition>
    </mc:Choice>
    <mc:Fallback>
      <p:transition spd="slow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sz="4000" b="1" dirty="0" smtClean="0"/>
              <a:t>LES POINTS FORTS</a:t>
            </a:r>
            <a:endParaRPr lang="fr-FR" sz="40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79331" y="1888686"/>
            <a:ext cx="9588062" cy="4640489"/>
          </a:xfrm>
        </p:spPr>
        <p:txBody>
          <a:bodyPr/>
          <a:lstStyle/>
          <a:p>
            <a:pPr marL="0" indent="0">
              <a:buNone/>
            </a:pPr>
            <a:endParaRPr lang="fr-FR" dirty="0" smtClean="0"/>
          </a:p>
          <a:p>
            <a:pPr marL="0" indent="0" algn="just">
              <a:buNone/>
            </a:pPr>
            <a:endParaRPr lang="fr-FR" u="sng" dirty="0" smtClean="0"/>
          </a:p>
          <a:p>
            <a:pPr marL="0" indent="0" algn="just">
              <a:buNone/>
            </a:pPr>
            <a:endParaRPr lang="fr-FR" u="sng" dirty="0"/>
          </a:p>
          <a:p>
            <a:pPr marL="0" indent="0" algn="just">
              <a:buNone/>
            </a:pPr>
            <a:r>
              <a:rPr lang="fr-FR" u="sng" dirty="0" smtClean="0"/>
              <a:t>Gaston Berger met à la disposition de </a:t>
            </a:r>
            <a:r>
              <a:rPr lang="fr-FR" u="sng" dirty="0"/>
              <a:t>s</a:t>
            </a:r>
            <a:r>
              <a:rPr lang="fr-FR" u="sng" dirty="0" smtClean="0"/>
              <a:t>es élèves </a:t>
            </a:r>
            <a:r>
              <a:rPr lang="fr-FR" dirty="0" smtClean="0"/>
              <a:t>:</a:t>
            </a:r>
          </a:p>
          <a:p>
            <a:pPr algn="just"/>
            <a:r>
              <a:rPr lang="fr-FR" dirty="0" smtClean="0"/>
              <a:t>Une équipe pédagogique disponible, exigeante et engagée.</a:t>
            </a:r>
          </a:p>
          <a:p>
            <a:pPr algn="just"/>
            <a:r>
              <a:rPr lang="fr-FR" dirty="0" smtClean="0"/>
              <a:t>Des relations solides avec de très nombreuses entreprises.</a:t>
            </a:r>
          </a:p>
          <a:p>
            <a:pPr algn="just"/>
            <a:r>
              <a:rPr lang="fr-FR" dirty="0" smtClean="0"/>
              <a:t>Des partenariats avec les universités et écoles de commerce.</a:t>
            </a:r>
          </a:p>
          <a:p>
            <a:pPr algn="just"/>
            <a:r>
              <a:rPr lang="fr-FR" dirty="0" smtClean="0"/>
              <a:t>De très bons taux de réussite à l’examen.</a:t>
            </a:r>
          </a:p>
          <a:p>
            <a:pPr algn="just"/>
            <a:r>
              <a:rPr lang="fr-FR" dirty="0" smtClean="0"/>
              <a:t>Une association d’étudiants dynamique « GBIT » pour la mise en œuvre de projets et sorties pédagogiques.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752600" cy="2409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6129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Click="0" advTm="10000">
        <p15:prstTrans prst="wind"/>
      </p:transition>
    </mc:Choice>
    <mc:Fallback>
      <p:transition spd="slow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6" y="0"/>
            <a:ext cx="1752600" cy="2409825"/>
          </a:xfrm>
          <a:prstGeom prst="rect">
            <a:avLst/>
          </a:prstGeom>
        </p:spPr>
      </p:pic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1861457" y="2603499"/>
            <a:ext cx="8119156" cy="351427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4400" b="1" dirty="0" smtClean="0"/>
              <a:t>Sortir diplômé de Gaston Berger, c’est avoir en plus un label d’excellence en facilitant incontestablement l’accès à l’emploi ou la poursuite d’études.</a:t>
            </a:r>
            <a:endParaRPr lang="fr-FR" sz="4400" b="1" dirty="0"/>
          </a:p>
        </p:txBody>
      </p:sp>
    </p:spTree>
    <p:extLst>
      <p:ext uri="{BB962C8B-B14F-4D97-AF65-F5344CB8AC3E}">
        <p14:creationId xmlns:p14="http://schemas.microsoft.com/office/powerpoint/2010/main" val="314872838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Click="0" advTm="10000">
        <p15:prstTrans prst="wind"/>
      </p:transition>
    </mc:Choice>
    <mc:Fallback>
      <p:transition spd="slow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178143" cy="1325563"/>
          </a:xfrm>
        </p:spPr>
        <p:txBody>
          <a:bodyPr>
            <a:normAutofit/>
          </a:bodyPr>
          <a:lstStyle/>
          <a:p>
            <a:pPr indent="533400" algn="ctr"/>
            <a:r>
              <a:rPr lang="fr-FR" sz="4000" b="1" u="sng" dirty="0" smtClean="0"/>
              <a:t/>
            </a:r>
            <a:br>
              <a:rPr lang="fr-FR" sz="4000" b="1" u="sng" dirty="0" smtClean="0"/>
            </a:br>
            <a:r>
              <a:rPr lang="fr-FR" sz="4000" b="1" dirty="0" smtClean="0"/>
              <a:t>LE BTS ASSISTANT DE MANAGER </a:t>
            </a:r>
            <a:endParaRPr lang="fr-FR" sz="40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fr-FR" dirty="0" smtClean="0">
              <a:effectLst/>
            </a:endParaRPr>
          </a:p>
          <a:p>
            <a:pPr marL="0" indent="0" algn="just">
              <a:buNone/>
            </a:pPr>
            <a:r>
              <a:rPr lang="fr-FR" dirty="0" smtClean="0">
                <a:effectLst/>
              </a:rPr>
              <a:t>L’assistant </a:t>
            </a:r>
            <a:r>
              <a:rPr lang="fr-FR" dirty="0" smtClean="0"/>
              <a:t>de manager</a:t>
            </a:r>
            <a:r>
              <a:rPr lang="fr-FR" dirty="0"/>
              <a:t> </a:t>
            </a:r>
            <a:r>
              <a:rPr lang="fr-FR" dirty="0" smtClean="0"/>
              <a:t>d</a:t>
            </a:r>
            <a:r>
              <a:rPr lang="fr-FR" dirty="0" smtClean="0">
                <a:effectLst/>
              </a:rPr>
              <a:t>éveloppe des compétences relationnelles, organisationnelles et administratives. </a:t>
            </a:r>
          </a:p>
          <a:p>
            <a:pPr marL="0" indent="0" algn="just">
              <a:buNone/>
            </a:pPr>
            <a:r>
              <a:rPr lang="fr-FR" dirty="0" smtClean="0">
                <a:effectLst/>
              </a:rPr>
              <a:t>Il est à même d'organiser des événements, des déplacements, de gérer l'information et de prendre en charge des dossiers, administratifs ou directement liés à l'activité générale de l'organisation.</a:t>
            </a:r>
          </a:p>
          <a:p>
            <a:pPr marL="0" indent="0" algn="just">
              <a:buNone/>
            </a:pPr>
            <a:r>
              <a:rPr lang="fr-FR" dirty="0" smtClean="0">
                <a:effectLst/>
              </a:rPr>
              <a:t>Parler </a:t>
            </a:r>
            <a:r>
              <a:rPr lang="fr-FR" dirty="0" smtClean="0">
                <a:effectLst/>
              </a:rPr>
              <a:t>deux langues, voire trois, fait partie intégrante de la fonction. </a:t>
            </a:r>
            <a:r>
              <a:rPr lang="fr-FR" dirty="0" smtClean="0">
                <a:effectLst/>
              </a:rPr>
              <a:t>L’assistant de manager </a:t>
            </a:r>
            <a:r>
              <a:rPr lang="fr-FR" dirty="0" smtClean="0">
                <a:effectLst/>
              </a:rPr>
              <a:t>travaille dans une entreprise, une association, une administration ou tout autre type d'organisation.</a:t>
            </a: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752600" cy="2409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159577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Click="0" advTm="10000">
        <p15:prstTrans prst="wind"/>
      </p:transition>
    </mc:Choice>
    <mc:Fallback>
      <p:transition spd="slow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42657" y="995440"/>
            <a:ext cx="7162280" cy="706964"/>
          </a:xfrm>
        </p:spPr>
        <p:txBody>
          <a:bodyPr/>
          <a:lstStyle/>
          <a:p>
            <a:r>
              <a:rPr lang="fr-FR" sz="4000" b="1" dirty="0" smtClean="0"/>
              <a:t>LA FORMATION</a:t>
            </a:r>
            <a:endParaRPr lang="fr-FR" sz="40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54954" y="2320471"/>
            <a:ext cx="8825659" cy="422729"/>
          </a:xfrm>
        </p:spPr>
        <p:txBody>
          <a:bodyPr/>
          <a:lstStyle/>
          <a:p>
            <a:r>
              <a:rPr lang="fr-FR" dirty="0" smtClean="0"/>
              <a:t>Horaire </a:t>
            </a:r>
            <a:r>
              <a:rPr lang="fr-FR" dirty="0"/>
              <a:t>hebdomadaire de formation : 33 heures par </a:t>
            </a:r>
            <a:r>
              <a:rPr lang="fr-FR" dirty="0" smtClean="0"/>
              <a:t>semaine</a:t>
            </a:r>
          </a:p>
          <a:p>
            <a:endParaRPr lang="fr-FR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1714977"/>
              </p:ext>
            </p:extLst>
          </p:nvPr>
        </p:nvGraphicFramePr>
        <p:xfrm>
          <a:off x="544287" y="2736670"/>
          <a:ext cx="11114313" cy="381653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4026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149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967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72587">
                <a:tc rowSpan="2">
                  <a:txBody>
                    <a:bodyPr/>
                    <a:lstStyle/>
                    <a:p>
                      <a:endParaRPr lang="fr-FR" dirty="0" smtClean="0"/>
                    </a:p>
                    <a:p>
                      <a:endParaRPr lang="fr-FR" dirty="0" smtClean="0"/>
                    </a:p>
                    <a:p>
                      <a:pPr algn="ctr"/>
                      <a:r>
                        <a:rPr lang="fr-FR" dirty="0" smtClean="0"/>
                        <a:t>1ère année de BTS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b="0" dirty="0" smtClean="0"/>
                        <a:t>Culture générale</a:t>
                      </a:r>
                    </a:p>
                    <a:p>
                      <a:endParaRPr lang="fr-FR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b="0" dirty="0" smtClean="0"/>
                        <a:t>LVA Anglais</a:t>
                      </a:r>
                    </a:p>
                    <a:p>
                      <a:r>
                        <a:rPr lang="fr-FR" sz="1600" b="0" dirty="0" smtClean="0"/>
                        <a:t>LVB (Allemand / Espagnol / Italien / Russe)</a:t>
                      </a:r>
                      <a:endParaRPr lang="fr-FR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82039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Économie</a:t>
                      </a:r>
                      <a:r>
                        <a:rPr lang="fr-FR" sz="1600" baseline="0" dirty="0" smtClean="0"/>
                        <a:t> / Droit</a:t>
                      </a:r>
                    </a:p>
                    <a:p>
                      <a:r>
                        <a:rPr lang="fr-FR" sz="1600" baseline="0" dirty="0" smtClean="0"/>
                        <a:t>Relations professionnelles internes et externes</a:t>
                      </a:r>
                    </a:p>
                    <a:p>
                      <a:r>
                        <a:rPr lang="fr-FR" sz="1600" baseline="0" dirty="0" smtClean="0"/>
                        <a:t>Ateliers métiers</a:t>
                      </a:r>
                    </a:p>
                    <a:p>
                      <a:r>
                        <a:rPr lang="fr-FR" sz="1600" baseline="0" dirty="0" smtClean="0"/>
                        <a:t>Information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Management</a:t>
                      </a:r>
                    </a:p>
                    <a:p>
                      <a:r>
                        <a:rPr lang="fr-FR" sz="1600" dirty="0" smtClean="0"/>
                        <a:t>Aide à la décision</a:t>
                      </a:r>
                    </a:p>
                    <a:p>
                      <a:r>
                        <a:rPr lang="fr-FR" sz="1600" dirty="0" smtClean="0"/>
                        <a:t>Organisation de l’action</a:t>
                      </a:r>
                    </a:p>
                    <a:p>
                      <a:r>
                        <a:rPr lang="fr-FR" sz="1600" dirty="0" smtClean="0"/>
                        <a:t>Activités</a:t>
                      </a:r>
                      <a:r>
                        <a:rPr lang="fr-FR" sz="1600" baseline="0" dirty="0" smtClean="0"/>
                        <a:t> Professionnelles de Synthèse</a:t>
                      </a:r>
                      <a:endParaRPr lang="fr-F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5171">
                <a:tc rowSpan="2">
                  <a:txBody>
                    <a:bodyPr/>
                    <a:lstStyle/>
                    <a:p>
                      <a:pPr algn="ctr"/>
                      <a:endParaRPr lang="fr-FR" dirty="0" smtClean="0"/>
                    </a:p>
                    <a:p>
                      <a:pPr algn="ctr"/>
                      <a:endParaRPr lang="fr-FR" dirty="0" smtClean="0"/>
                    </a:p>
                    <a:p>
                      <a:pPr algn="ctr"/>
                      <a:r>
                        <a:rPr lang="fr-FR" b="1" dirty="0" smtClean="0"/>
                        <a:t>2ème année de BTS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Culture générale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LVA Anglais</a:t>
                      </a:r>
                    </a:p>
                    <a:p>
                      <a:r>
                        <a:rPr lang="fr-FR" sz="1600" dirty="0" smtClean="0"/>
                        <a:t>LVB (Allemand</a:t>
                      </a:r>
                      <a:r>
                        <a:rPr lang="fr-FR" sz="1600" baseline="0" dirty="0" smtClean="0"/>
                        <a:t> / Espagnol / Italien / Russe)</a:t>
                      </a:r>
                      <a:endParaRPr lang="fr-F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7625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Économie</a:t>
                      </a:r>
                      <a:r>
                        <a:rPr lang="fr-FR" sz="1600" baseline="0" dirty="0" smtClean="0"/>
                        <a:t> / Droit</a:t>
                      </a:r>
                    </a:p>
                    <a:p>
                      <a:r>
                        <a:rPr lang="fr-FR" sz="1600" baseline="0" dirty="0" smtClean="0"/>
                        <a:t>Relations professionnelles internes et externes</a:t>
                      </a:r>
                    </a:p>
                    <a:p>
                      <a:r>
                        <a:rPr lang="fr-FR" sz="1600" baseline="0" dirty="0" smtClean="0"/>
                        <a:t>Ateliers métiers</a:t>
                      </a:r>
                    </a:p>
                    <a:p>
                      <a:r>
                        <a:rPr lang="fr-FR" sz="1600" baseline="0" dirty="0" smtClean="0"/>
                        <a:t>Prise en charge des activités déléguées</a:t>
                      </a:r>
                    </a:p>
                    <a:p>
                      <a:r>
                        <a:rPr lang="fr-FR" sz="1600" baseline="0" dirty="0" smtClean="0"/>
                        <a:t>Module optionnel : </a:t>
                      </a:r>
                      <a:r>
                        <a:rPr lang="fr-FR" sz="1600" baseline="0" dirty="0" smtClean="0"/>
                        <a:t>Relations professionnelles </a:t>
                      </a:r>
                      <a:r>
                        <a:rPr lang="fr-FR" sz="1600" baseline="0" dirty="0" smtClean="0"/>
                        <a:t>dans un contexte européen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Management</a:t>
                      </a:r>
                    </a:p>
                    <a:p>
                      <a:r>
                        <a:rPr lang="fr-FR" sz="1600" dirty="0" smtClean="0"/>
                        <a:t>Aide à la décision</a:t>
                      </a:r>
                    </a:p>
                    <a:p>
                      <a:r>
                        <a:rPr lang="fr-FR" sz="1600" dirty="0" smtClean="0"/>
                        <a:t>Organisation de l’action</a:t>
                      </a:r>
                    </a:p>
                    <a:p>
                      <a:r>
                        <a:rPr lang="fr-FR" sz="1600" dirty="0" smtClean="0"/>
                        <a:t>Activités</a:t>
                      </a:r>
                      <a:r>
                        <a:rPr lang="fr-FR" sz="1600" baseline="0" dirty="0" smtClean="0"/>
                        <a:t> Professionnelles de Synthèse</a:t>
                      </a:r>
                      <a:endParaRPr lang="fr-FR" sz="1600" dirty="0" smtClean="0"/>
                    </a:p>
                    <a:p>
                      <a:endParaRPr lang="fr-F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752600" cy="2409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991355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Click="0" advTm="10000">
        <p15:prstTrans prst="wind"/>
      </p:transition>
    </mc:Choice>
    <mc:Fallback>
      <p:transition spd="slow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44414" y="973668"/>
            <a:ext cx="7971953" cy="1023298"/>
          </a:xfrm>
        </p:spPr>
        <p:txBody>
          <a:bodyPr/>
          <a:lstStyle/>
          <a:p>
            <a:r>
              <a:rPr lang="fr-FR" b="1" dirty="0"/>
              <a:t>MODULE </a:t>
            </a:r>
            <a:r>
              <a:rPr lang="fr-FR" b="1" dirty="0" smtClean="0"/>
              <a:t>OPTIONNEL :</a:t>
            </a:r>
            <a:r>
              <a:rPr lang="fr-FR" dirty="0"/>
              <a:t/>
            </a:r>
            <a:br>
              <a:rPr lang="fr-FR" dirty="0"/>
            </a:br>
            <a:r>
              <a:rPr lang="fr-FR" b="1" dirty="0"/>
              <a:t>RELATIONS PROFESSIONNELLES DANS UN CONTEXTE EUROPEEN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Objectif : </a:t>
            </a:r>
            <a:r>
              <a:rPr lang="fr-FR" b="1" dirty="0"/>
              <a:t>Sensibiliser les futurs assistants de manager à l’ouverture européenne des relations professionnelles</a:t>
            </a:r>
            <a:endParaRPr lang="fr-FR" dirty="0"/>
          </a:p>
          <a:p>
            <a:r>
              <a:rPr lang="fr-FR" b="1" cap="all" dirty="0"/>
              <a:t>INTRODUCTION A L’ENVIRONNEMENT EUROPEEN</a:t>
            </a:r>
            <a:endParaRPr lang="fr-FR" dirty="0"/>
          </a:p>
          <a:p>
            <a:pPr lvl="1"/>
            <a:r>
              <a:rPr lang="fr-FR" dirty="0"/>
              <a:t>L’EUROPE : </a:t>
            </a:r>
            <a:endParaRPr lang="fr-FR" dirty="0" smtClean="0"/>
          </a:p>
          <a:p>
            <a:pPr marL="457200" lvl="1" indent="0">
              <a:buNone/>
            </a:pPr>
            <a:r>
              <a:rPr lang="fr-FR" dirty="0" smtClean="0"/>
              <a:t> Aspects </a:t>
            </a:r>
            <a:r>
              <a:rPr lang="fr-FR" dirty="0"/>
              <a:t>géographiques, politiques et économiques</a:t>
            </a:r>
          </a:p>
          <a:p>
            <a:pPr marL="514350" lvl="1" indent="0">
              <a:buNone/>
            </a:pPr>
            <a:r>
              <a:rPr lang="fr-FR" dirty="0"/>
              <a:t>Institutions européennes</a:t>
            </a:r>
          </a:p>
          <a:p>
            <a:pPr marL="514350" lvl="1" indent="0">
              <a:buNone/>
            </a:pPr>
            <a:r>
              <a:rPr lang="fr-FR" dirty="0"/>
              <a:t>Unicité, diversité des cultures </a:t>
            </a:r>
          </a:p>
          <a:p>
            <a:pPr lvl="1"/>
            <a:r>
              <a:rPr lang="fr-FR" dirty="0"/>
              <a:t>L’EUROPE DES </a:t>
            </a:r>
            <a:r>
              <a:rPr lang="fr-FR" dirty="0" smtClean="0"/>
              <a:t>ENTREPRISES</a:t>
            </a:r>
            <a:endParaRPr lang="fr-FR" dirty="0"/>
          </a:p>
          <a:p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752600" cy="2409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883508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Click="0" advTm="10000">
        <p15:prstTrans prst="wind"/>
      </p:transition>
    </mc:Choice>
    <mc:Fallback>
      <p:transition spd="slow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52600" y="851430"/>
            <a:ext cx="7654159" cy="706964"/>
          </a:xfrm>
        </p:spPr>
        <p:txBody>
          <a:bodyPr/>
          <a:lstStyle/>
          <a:p>
            <a:r>
              <a:rPr lang="fr-FR" b="1" dirty="0"/>
              <a:t>MODULE OPTIONNEL :</a:t>
            </a:r>
            <a:r>
              <a:rPr lang="fr-FR" dirty="0"/>
              <a:t/>
            </a:r>
            <a:br>
              <a:rPr lang="fr-FR" dirty="0"/>
            </a:br>
            <a:r>
              <a:rPr lang="fr-FR" b="1" dirty="0"/>
              <a:t>RELATIONS PROFESSIONNELLES DANS UN CONTEXTE EUROPEEN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cap="all" dirty="0"/>
              <a:t>RELATIONS PROFESSIONNELLES EUROPEENNES</a:t>
            </a:r>
            <a:endParaRPr lang="fr-FR" dirty="0"/>
          </a:p>
          <a:p>
            <a:pPr lvl="1"/>
            <a:r>
              <a:rPr lang="fr-FR" dirty="0"/>
              <a:t>LES CONDITIONS DE TRAVAIL :</a:t>
            </a:r>
          </a:p>
          <a:p>
            <a:pPr marL="800100" lvl="2" indent="0">
              <a:buNone/>
            </a:pPr>
            <a:r>
              <a:rPr lang="fr-FR" dirty="0"/>
              <a:t>Durée et modes de travail </a:t>
            </a:r>
          </a:p>
          <a:p>
            <a:pPr marL="800100" lvl="2" indent="0">
              <a:buNone/>
            </a:pPr>
            <a:r>
              <a:rPr lang="fr-FR" dirty="0"/>
              <a:t>Dialogue social </a:t>
            </a:r>
          </a:p>
          <a:p>
            <a:pPr marL="800100" lvl="2" indent="0">
              <a:buNone/>
            </a:pPr>
            <a:r>
              <a:rPr lang="fr-FR" dirty="0"/>
              <a:t>Contrats de travail et contrats commerciaux </a:t>
            </a:r>
          </a:p>
          <a:p>
            <a:pPr lvl="1"/>
            <a:r>
              <a:rPr lang="fr-FR" dirty="0"/>
              <a:t>L</a:t>
            </a:r>
            <a:r>
              <a:rPr lang="fr-FR" dirty="0" smtClean="0"/>
              <a:t>’ ACTUALITE </a:t>
            </a:r>
            <a:r>
              <a:rPr lang="fr-FR" dirty="0"/>
              <a:t>PROFESSIONNELLE </a:t>
            </a:r>
            <a:r>
              <a:rPr lang="fr-FR" dirty="0" smtClean="0"/>
              <a:t>EUROPEENNE</a:t>
            </a:r>
            <a:endParaRPr lang="fr-FR" dirty="0"/>
          </a:p>
          <a:p>
            <a:r>
              <a:rPr lang="fr-FR" b="1" dirty="0" smtClean="0"/>
              <a:t>CERTIFICATION</a:t>
            </a:r>
            <a:endParaRPr lang="fr-FR" b="1" dirty="0"/>
          </a:p>
          <a:p>
            <a:pPr lvl="1"/>
            <a:r>
              <a:rPr lang="fr-FR" dirty="0"/>
              <a:t>Préparation au TOEIC</a:t>
            </a:r>
          </a:p>
          <a:p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752600" cy="2409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600012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Click="0" advTm="10000">
        <p15:prstTrans prst="wind"/>
      </p:transition>
    </mc:Choice>
    <mc:Fallback>
      <p:transition spd="slow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sz="4000" b="1" dirty="0" smtClean="0"/>
              <a:t>L’ORGANISATION </a:t>
            </a:r>
            <a:r>
              <a:rPr lang="fr-FR" sz="4000" b="1" dirty="0" smtClean="0"/>
              <a:t>PÉDAGOGIQUE</a:t>
            </a:r>
            <a:endParaRPr lang="fr-FR" sz="40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344198" y="2409825"/>
            <a:ext cx="9775747" cy="3767138"/>
          </a:xfrm>
        </p:spPr>
        <p:txBody>
          <a:bodyPr/>
          <a:lstStyle/>
          <a:p>
            <a:pPr marL="0" indent="0" algn="just">
              <a:buNone/>
            </a:pPr>
            <a:r>
              <a:rPr lang="fr-FR" dirty="0" smtClean="0"/>
              <a:t>Durant les 2 années de BTS, l’étudiant devra effectuer 12 semaines de stage dans l’entreprise de son choix impliquant l’utilisation des langues étrangères.</a:t>
            </a:r>
          </a:p>
          <a:p>
            <a:pPr marL="0" indent="0" algn="just">
              <a:buNone/>
            </a:pPr>
            <a:r>
              <a:rPr lang="fr-FR" u="sng" dirty="0" smtClean="0"/>
              <a:t>Ces stages peuvent se dérouler dans tous types d’organisations </a:t>
            </a:r>
            <a:r>
              <a:rPr lang="fr-FR" dirty="0" smtClean="0"/>
              <a:t>: </a:t>
            </a:r>
          </a:p>
          <a:p>
            <a:pPr algn="just"/>
            <a:r>
              <a:rPr lang="fr-FR" dirty="0" smtClean="0"/>
              <a:t>Dans un pays étranger.</a:t>
            </a:r>
          </a:p>
          <a:p>
            <a:pPr algn="just"/>
            <a:r>
              <a:rPr lang="fr-FR" dirty="0" smtClean="0"/>
              <a:t>Dans un service à vocation internationale.</a:t>
            </a:r>
          </a:p>
          <a:p>
            <a:pPr algn="just"/>
            <a:r>
              <a:rPr lang="fr-FR" dirty="0" smtClean="0"/>
              <a:t>Sur le territoire </a:t>
            </a:r>
            <a:r>
              <a:rPr lang="fr-FR" dirty="0" smtClean="0"/>
              <a:t>national. </a:t>
            </a:r>
            <a:endParaRPr lang="fr-FR" dirty="0" smtClean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752600" cy="2409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310123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Click="0" advTm="10000">
        <p15:prstTrans prst="wind"/>
      </p:transition>
    </mc:Choice>
    <mc:Fallback>
      <p:transition spd="slow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sz="4000" b="1" dirty="0" smtClean="0"/>
              <a:t>LES DÉBOUCHÉS</a:t>
            </a:r>
            <a:endParaRPr lang="fr-FR" sz="40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892175">
              <a:buNone/>
            </a:pPr>
            <a:endParaRPr lang="fr-FR" dirty="0" smtClean="0"/>
          </a:p>
          <a:p>
            <a:pPr marL="0" indent="0" algn="just">
              <a:buNone/>
            </a:pPr>
            <a:r>
              <a:rPr lang="fr-FR" dirty="0" smtClean="0"/>
              <a:t>Les emplois d’Assistant de Manager intéressent tout type et toute taille d’organisation.</a:t>
            </a:r>
            <a:endParaRPr lang="fr-FR" dirty="0"/>
          </a:p>
          <a:p>
            <a:pPr marL="0" indent="0" algn="just">
              <a:buNone/>
            </a:pPr>
            <a:r>
              <a:rPr lang="fr-FR" dirty="0" smtClean="0"/>
              <a:t>Le BTS Assistant de Manager </a:t>
            </a:r>
            <a:r>
              <a:rPr lang="fr-FR" dirty="0" smtClean="0"/>
              <a:t>peut conduire vers des emplois de cadre administratif.</a:t>
            </a:r>
          </a:p>
          <a:p>
            <a:pPr marL="0" indent="0" algn="just">
              <a:buNone/>
            </a:pPr>
            <a:endParaRPr lang="fr-FR" u="sng" dirty="0"/>
          </a:p>
          <a:p>
            <a:pPr marL="0" indent="0" algn="just">
              <a:buNone/>
            </a:pPr>
            <a:r>
              <a:rPr lang="fr-FR" u="sng" dirty="0" smtClean="0"/>
              <a:t>Quelques exemples </a:t>
            </a:r>
            <a:r>
              <a:rPr lang="fr-FR" dirty="0" smtClean="0"/>
              <a:t>: </a:t>
            </a:r>
          </a:p>
          <a:p>
            <a:pPr algn="just"/>
            <a:r>
              <a:rPr lang="fr-FR" dirty="0" smtClean="0"/>
              <a:t>Assistant/e commercial/e</a:t>
            </a:r>
          </a:p>
          <a:p>
            <a:pPr algn="just"/>
            <a:r>
              <a:rPr lang="fr-FR" dirty="0" smtClean="0"/>
              <a:t>Assistant/e en Ressources Humaines</a:t>
            </a:r>
          </a:p>
          <a:p>
            <a:pPr algn="just"/>
            <a:r>
              <a:rPr lang="fr-FR" dirty="0" smtClean="0"/>
              <a:t>Secrétaire juridique</a:t>
            </a: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752600" cy="2409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173650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Click="0" advTm="10000">
        <p15:prstTrans prst="wind"/>
      </p:transition>
    </mc:Choice>
    <mc:Fallback>
      <p:transition spd="slow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sz="4000" b="1" dirty="0" smtClean="0"/>
              <a:t>LES POURSUITES </a:t>
            </a:r>
            <a:r>
              <a:rPr lang="fr-FR" sz="4000" b="1" dirty="0" smtClean="0"/>
              <a:t>D’ÉTUDES</a:t>
            </a:r>
            <a:endParaRPr lang="fr-FR" sz="40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 smtClean="0">
                <a:effectLst/>
              </a:rPr>
              <a:t>Le BTS est un diplôme conçu pour une insertion professionnelle. </a:t>
            </a:r>
          </a:p>
          <a:p>
            <a:pPr marL="0" indent="0" algn="just">
              <a:buNone/>
            </a:pPr>
            <a:endParaRPr lang="fr-FR" dirty="0" smtClean="0">
              <a:effectLst/>
            </a:endParaRPr>
          </a:p>
          <a:p>
            <a:pPr marL="0" indent="0" algn="just">
              <a:buNone/>
            </a:pPr>
            <a:r>
              <a:rPr lang="fr-FR" dirty="0"/>
              <a:t>I</a:t>
            </a:r>
            <a:r>
              <a:rPr lang="fr-FR" dirty="0" smtClean="0">
                <a:effectLst/>
              </a:rPr>
              <a:t>l est possible de poursuivre en licence professionnelle dans les secteurs du marketing, droit, communication ou ressources humaines, école de commerce, en école spécialisée via les admissions parallèles, </a:t>
            </a:r>
            <a:r>
              <a:rPr lang="fr-FR" dirty="0" smtClean="0"/>
              <a:t>ou entrer dans la fonction publique, en passant les concours administratifs.</a:t>
            </a: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752600" cy="2409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447998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Click="0" advTm="10000">
        <p15:prstTrans prst="wind"/>
      </p:transition>
    </mc:Choice>
    <mc:Fallback>
      <p:transition spd="slow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sz="4000" b="1" dirty="0" smtClean="0"/>
              <a:t>LES QUALITÉS REQUISES</a:t>
            </a:r>
            <a:endParaRPr lang="fr-FR" sz="40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52600" y="2319782"/>
            <a:ext cx="9230335" cy="382564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fr-FR" u="sng" dirty="0" smtClean="0"/>
              <a:t>Pour réussir en BTS Assistant Manager et dans ce métier vous devez </a:t>
            </a:r>
            <a:r>
              <a:rPr lang="fr-FR" dirty="0" smtClean="0"/>
              <a:t>:</a:t>
            </a:r>
            <a:endParaRPr lang="fr-FR" dirty="0" smtClean="0"/>
          </a:p>
          <a:p>
            <a:pPr algn="just"/>
            <a:r>
              <a:rPr lang="fr-FR" dirty="0"/>
              <a:t>Être </a:t>
            </a:r>
            <a:r>
              <a:rPr lang="fr-FR" dirty="0" smtClean="0"/>
              <a:t>organisé </a:t>
            </a:r>
            <a:r>
              <a:rPr lang="fr-FR" dirty="0" smtClean="0"/>
              <a:t>et rigoureux</a:t>
            </a:r>
          </a:p>
          <a:p>
            <a:pPr algn="just"/>
            <a:r>
              <a:rPr lang="fr-FR" dirty="0"/>
              <a:t>Être </a:t>
            </a:r>
            <a:r>
              <a:rPr lang="fr-FR" dirty="0" smtClean="0"/>
              <a:t>dynamique </a:t>
            </a:r>
            <a:r>
              <a:rPr lang="fr-FR" dirty="0" smtClean="0"/>
              <a:t>et réactif</a:t>
            </a:r>
          </a:p>
          <a:p>
            <a:pPr algn="just"/>
            <a:r>
              <a:rPr lang="fr-FR" dirty="0"/>
              <a:t>Être </a:t>
            </a:r>
            <a:r>
              <a:rPr lang="fr-FR" dirty="0" smtClean="0"/>
              <a:t>autonome </a:t>
            </a:r>
            <a:r>
              <a:rPr lang="fr-FR" dirty="0" smtClean="0"/>
              <a:t>et curieux</a:t>
            </a:r>
          </a:p>
          <a:p>
            <a:pPr algn="just"/>
            <a:r>
              <a:rPr lang="fr-FR" dirty="0" smtClean="0"/>
              <a:t>Avoir le sens du contact, prendre des initiatives</a:t>
            </a:r>
          </a:p>
          <a:p>
            <a:pPr algn="just"/>
            <a:r>
              <a:rPr lang="fr-FR" dirty="0" smtClean="0"/>
              <a:t>Avoir le sens </a:t>
            </a:r>
            <a:r>
              <a:rPr lang="fr-FR" dirty="0" smtClean="0"/>
              <a:t>de l’adaptabilité</a:t>
            </a:r>
          </a:p>
          <a:p>
            <a:pPr algn="just"/>
            <a:r>
              <a:rPr lang="fr-FR" dirty="0" smtClean="0"/>
              <a:t>Être force de proposition</a:t>
            </a:r>
          </a:p>
          <a:p>
            <a:pPr algn="just"/>
            <a:r>
              <a:rPr lang="fr-FR" dirty="0" smtClean="0"/>
              <a:t>Avoir des compétences </a:t>
            </a:r>
            <a:r>
              <a:rPr lang="fr-FR" dirty="0" smtClean="0"/>
              <a:t>linguistiques</a:t>
            </a: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752600" cy="2409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505096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Click="0" advTm="10000">
        <p15:prstTrans prst="wind"/>
      </p:transition>
    </mc:Choice>
    <mc:Fallback>
      <p:transition spd="slow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irection Ion">
  <a:themeElements>
    <a:clrScheme name="Jaune orang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rection 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95</TotalTime>
  <Words>603</Words>
  <Application>Microsoft Office PowerPoint</Application>
  <PresentationFormat>Grand écran</PresentationFormat>
  <Paragraphs>105</Paragraphs>
  <Slides>13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7" baseType="lpstr">
      <vt:lpstr>Arial</vt:lpstr>
      <vt:lpstr>Calibri</vt:lpstr>
      <vt:lpstr>Wingdings 3</vt:lpstr>
      <vt:lpstr>Direction Ion</vt:lpstr>
      <vt:lpstr>BTS ASSISTANT DE MANAGER</vt:lpstr>
      <vt:lpstr> LE BTS ASSISTANT DE MANAGER </vt:lpstr>
      <vt:lpstr>LA FORMATION</vt:lpstr>
      <vt:lpstr>MODULE OPTIONNEL : RELATIONS PROFESSIONNELLES DANS UN CONTEXTE EUROPEEN </vt:lpstr>
      <vt:lpstr>MODULE OPTIONNEL : RELATIONS PROFESSIONNELLES DANS UN CONTEXTE EUROPEEN</vt:lpstr>
      <vt:lpstr>L’ORGANISATION PÉDAGOGIQUE</vt:lpstr>
      <vt:lpstr>LES DÉBOUCHÉS</vt:lpstr>
      <vt:lpstr>LES POURSUITES D’ÉTUDES</vt:lpstr>
      <vt:lpstr>LES QUALITÉS REQUISES</vt:lpstr>
      <vt:lpstr>LA JOURNÉE D’INTÉGRATION</vt:lpstr>
      <vt:lpstr>LES SORTIES ET ACTIVITÉS</vt:lpstr>
      <vt:lpstr>LES POINTS FORTS</vt:lpstr>
      <vt:lpstr>Présentation PowerPoint</vt:lpstr>
    </vt:vector>
  </TitlesOfParts>
  <Company>Lycee Gaston Berger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BTS ASSISTANT MANAGER</dc:title>
  <dc:creator>ahmedazi.kynza</dc:creator>
  <cp:lastModifiedBy>prof</cp:lastModifiedBy>
  <cp:revision>15</cp:revision>
  <dcterms:created xsi:type="dcterms:W3CDTF">2016-02-23T22:07:22Z</dcterms:created>
  <dcterms:modified xsi:type="dcterms:W3CDTF">2016-02-25T07:44:30Z</dcterms:modified>
</cp:coreProperties>
</file>